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7" autoAdjust="0"/>
    <p:restoredTop sz="67259" autoAdjust="0"/>
  </p:normalViewPr>
  <p:slideViewPr>
    <p:cSldViewPr snapToGrid="0">
      <p:cViewPr varScale="1">
        <p:scale>
          <a:sx n="50" d="100"/>
          <a:sy n="50" d="100"/>
        </p:scale>
        <p:origin x="150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562047-B48D-4639-8DBB-EFD22EA75F7A}" type="datetimeFigureOut">
              <a:rPr lang="en-US" smtClean="0"/>
              <a:t>10/5/2020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A712F-AC19-49EC-A80D-70C4F5188F7A}" type="slidenum">
              <a:rPr lang="en-US" smtClean="0"/>
              <a:t>‹#›</a:t>
            </a:fld>
            <a:endParaRPr lang="en-US"/>
          </a:p>
        </p:txBody>
      </p:sp>
    </p:spTree>
    <p:extLst>
      <p:ext uri="{BB962C8B-B14F-4D97-AF65-F5344CB8AC3E}">
        <p14:creationId xmlns:p14="http://schemas.microsoft.com/office/powerpoint/2010/main" val="804613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presentation will focus on the monetization strategies used in the Alibaba case together with the type of data used.</a:t>
            </a:r>
          </a:p>
        </p:txBody>
      </p:sp>
      <p:sp>
        <p:nvSpPr>
          <p:cNvPr id="4" name="Slide Number Placeholder 3"/>
          <p:cNvSpPr>
            <a:spLocks noGrp="1"/>
          </p:cNvSpPr>
          <p:nvPr>
            <p:ph type="sldNum" sz="quarter" idx="5"/>
          </p:nvPr>
        </p:nvSpPr>
        <p:spPr/>
        <p:txBody>
          <a:bodyPr/>
          <a:lstStyle/>
          <a:p>
            <a:fld id="{3E8A712F-AC19-49EC-A80D-70C4F5188F7A}" type="slidenum">
              <a:rPr lang="en-US" smtClean="0"/>
              <a:t>1</a:t>
            </a:fld>
            <a:endParaRPr lang="en-US"/>
          </a:p>
        </p:txBody>
      </p:sp>
    </p:spTree>
    <p:extLst>
      <p:ext uri="{BB962C8B-B14F-4D97-AF65-F5344CB8AC3E}">
        <p14:creationId xmlns:p14="http://schemas.microsoft.com/office/powerpoint/2010/main" val="957028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Alibaba Group has an advantage as it started as an online e-commerce company, thus having data ready for analysis as well as moving to smart business relatively easy. However, for proper management and growth, the company has utilized several monetization strategies to increase their revenues. For instance, the company has different business segments that enhance its revenues, including Finance, wholesale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commerce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and retail marketplaces. Ant Finance provides more revenues through interests. Furthermore, as businesses move online, a large pool of data is obtained that requires storage; Alibaba monetized the idea by developing cloud computing technology for data storage. Alibaba utilizes passive data collected from its clients through communication to enhance the customer experience. Also, the data is analyzed using technological algorithms for easy decision making.</a:t>
            </a:r>
          </a:p>
          <a:p>
            <a:endParaRPr lang="en-US" dirty="0"/>
          </a:p>
        </p:txBody>
      </p:sp>
      <p:sp>
        <p:nvSpPr>
          <p:cNvPr id="4" name="Slide Number Placeholder 3"/>
          <p:cNvSpPr>
            <a:spLocks noGrp="1"/>
          </p:cNvSpPr>
          <p:nvPr>
            <p:ph type="sldNum" sz="quarter" idx="5"/>
          </p:nvPr>
        </p:nvSpPr>
        <p:spPr/>
        <p:txBody>
          <a:bodyPr/>
          <a:lstStyle/>
          <a:p>
            <a:fld id="{3E8A712F-AC19-49EC-A80D-70C4F5188F7A}" type="slidenum">
              <a:rPr lang="en-US" smtClean="0"/>
              <a:t>2</a:t>
            </a:fld>
            <a:endParaRPr lang="en-US"/>
          </a:p>
        </p:txBody>
      </p:sp>
    </p:spTree>
    <p:extLst>
      <p:ext uri="{BB962C8B-B14F-4D97-AF65-F5344CB8AC3E}">
        <p14:creationId xmlns:p14="http://schemas.microsoft.com/office/powerpoint/2010/main" val="508925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Alibaba Group has expanded tremendously around the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globe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and through its e-commerce business, it has managed to hold the highest revenue and market share in the world. Therefore, through technology utilization, the company has managed to attract more customers and expand in other segments, including cloud computing. Moreover, cloud computing provides storage spaces that people will have to pay. Similarly, the finance business operating under Ant Finance reported eight hundred and fourteen million profits in 2017. Both wholesale and retail e-commerce stated over fifteen billion dollars in profits in 2017. Similarly, the Alibaba group also attains revenue through digital media and entertainment through Alibaba music, pictures, sports and Youku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Tudou</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(Zeng, 2018).</a:t>
            </a:r>
          </a:p>
          <a:p>
            <a:endParaRPr lang="en-US" dirty="0"/>
          </a:p>
        </p:txBody>
      </p:sp>
      <p:sp>
        <p:nvSpPr>
          <p:cNvPr id="4" name="Slide Number Placeholder 3"/>
          <p:cNvSpPr>
            <a:spLocks noGrp="1"/>
          </p:cNvSpPr>
          <p:nvPr>
            <p:ph type="sldNum" sz="quarter" idx="5"/>
          </p:nvPr>
        </p:nvSpPr>
        <p:spPr/>
        <p:txBody>
          <a:bodyPr/>
          <a:lstStyle/>
          <a:p>
            <a:fld id="{3E8A712F-AC19-49EC-A80D-70C4F5188F7A}" type="slidenum">
              <a:rPr lang="en-US" smtClean="0"/>
              <a:t>3</a:t>
            </a:fld>
            <a:endParaRPr lang="en-US"/>
          </a:p>
        </p:txBody>
      </p:sp>
    </p:spTree>
    <p:extLst>
      <p:ext uri="{BB962C8B-B14F-4D97-AF65-F5344CB8AC3E}">
        <p14:creationId xmlns:p14="http://schemas.microsoft.com/office/powerpoint/2010/main" val="37998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strike="noStrike" dirty="0">
                <a:effectLst/>
                <a:latin typeface="Times New Roman" panose="02020603050405020304" pitchFamily="18" charset="0"/>
                <a:ea typeface="Calibri" panose="020F0502020204030204" pitchFamily="34" charset="0"/>
                <a:cs typeface="Times New Roman" panose="02020603050405020304" pitchFamily="18" charset="0"/>
              </a:rPr>
              <a:t>Under Alibaba's e-commerce, the company runs several business sections, including the Taobao marketplace, which operates in Chinese. Both Taobao and </a:t>
            </a:r>
            <a:r>
              <a:rPr lang="en-US" sz="1200" strike="noStrike" dirty="0" err="1">
                <a:effectLst/>
                <a:latin typeface="Times New Roman" panose="02020603050405020304" pitchFamily="18" charset="0"/>
                <a:ea typeface="Calibri" panose="020F0502020204030204" pitchFamily="34" charset="0"/>
                <a:cs typeface="Times New Roman" panose="02020603050405020304" pitchFamily="18" charset="0"/>
              </a:rPr>
              <a:t>Tmall</a:t>
            </a:r>
            <a:r>
              <a:rPr lang="en-US" sz="1200" strike="noStrike" dirty="0">
                <a:effectLst/>
                <a:latin typeface="Times New Roman" panose="02020603050405020304" pitchFamily="18" charset="0"/>
                <a:ea typeface="Calibri" panose="020F0502020204030204" pitchFamily="34" charset="0"/>
                <a:cs typeface="Times New Roman" panose="02020603050405020304" pitchFamily="18" charset="0"/>
              </a:rPr>
              <a:t> serve in Chinese as retail marketplaces and thus add to the monetization because different sellers will have to pay commission to Alibaba to utilize the platforms. Moreover, due to increased market demand, the company expanded the </a:t>
            </a:r>
            <a:r>
              <a:rPr lang="en-US" sz="1200" strike="noStrike" dirty="0" err="1">
                <a:effectLst/>
                <a:latin typeface="Times New Roman" panose="02020603050405020304" pitchFamily="18" charset="0"/>
                <a:ea typeface="Calibri" panose="020F0502020204030204" pitchFamily="34" charset="0"/>
                <a:cs typeface="Times New Roman" panose="02020603050405020304" pitchFamily="18" charset="0"/>
              </a:rPr>
              <a:t>Tmall</a:t>
            </a:r>
            <a:r>
              <a:rPr lang="en-US" sz="1200" strike="noStrike" dirty="0">
                <a:effectLst/>
                <a:latin typeface="Times New Roman" panose="02020603050405020304" pitchFamily="18" charset="0"/>
                <a:ea typeface="Calibri" panose="020F0502020204030204" pitchFamily="34" charset="0"/>
                <a:cs typeface="Times New Roman" panose="02020603050405020304" pitchFamily="18" charset="0"/>
              </a:rPr>
              <a:t> marketplace to operate globally and AliExpress. Similarly, although the two marketplaces were operating globally to increase the market share, they sell on retail. </a:t>
            </a:r>
            <a:r>
              <a:rPr lang="en-US" sz="1200" strike="noStrike" dirty="0" smtClean="0">
                <a:effectLst/>
                <a:latin typeface="Times New Roman" panose="02020603050405020304" pitchFamily="18" charset="0"/>
                <a:ea typeface="Calibri" panose="020F0502020204030204" pitchFamily="34" charset="0"/>
                <a:cs typeface="Times New Roman" panose="02020603050405020304" pitchFamily="18" charset="0"/>
              </a:rPr>
              <a:t>Additionally, </a:t>
            </a:r>
            <a:r>
              <a:rPr lang="en-US" sz="1200" strike="noStrike" dirty="0">
                <a:effectLst/>
                <a:latin typeface="Times New Roman" panose="02020603050405020304" pitchFamily="18" charset="0"/>
                <a:ea typeface="Calibri" panose="020F0502020204030204" pitchFamily="34" charset="0"/>
                <a:cs typeface="Times New Roman" panose="02020603050405020304" pitchFamily="18" charset="0"/>
              </a:rPr>
              <a:t>the company has also utilized the monetization strategy by opening wholesale commerce to operate globally. Alibaba.com provides significant influence to huge customers as they can purchase products in wholesale online (Zeng, 2018).</a:t>
            </a:r>
          </a:p>
          <a:p>
            <a:endParaRPr lang="en-US" dirty="0"/>
          </a:p>
        </p:txBody>
      </p:sp>
      <p:sp>
        <p:nvSpPr>
          <p:cNvPr id="4" name="Slide Number Placeholder 3"/>
          <p:cNvSpPr>
            <a:spLocks noGrp="1"/>
          </p:cNvSpPr>
          <p:nvPr>
            <p:ph type="sldNum" sz="quarter" idx="5"/>
          </p:nvPr>
        </p:nvSpPr>
        <p:spPr/>
        <p:txBody>
          <a:bodyPr/>
          <a:lstStyle/>
          <a:p>
            <a:fld id="{3E8A712F-AC19-49EC-A80D-70C4F5188F7A}" type="slidenum">
              <a:rPr lang="en-US" smtClean="0"/>
              <a:t>4</a:t>
            </a:fld>
            <a:endParaRPr lang="en-US"/>
          </a:p>
        </p:txBody>
      </p:sp>
    </p:spTree>
    <p:extLst>
      <p:ext uri="{BB962C8B-B14F-4D97-AF65-F5344CB8AC3E}">
        <p14:creationId xmlns:p14="http://schemas.microsoft.com/office/powerpoint/2010/main" val="1866962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emergence of technology resulted in developing an online e-commerce ecosystem that could operate the same way as traditional businesses. Therefore, with the increase in businesses moving online, companies needed to ensure all resources are provided and accessible, thus needing data collection. All network of sellers,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buyers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and manufacturers were data-driven, to allow easy analysis of how the sellers and manufacturers can improve customer experience and enhance customer experience (Zeng, 2018). Moreover, as business operations have moved online, it is essential to realize that all data are taken online and easy to analyze. However, for suitable decision-making online network and machine technologies such as big data analytics are used to control real time data.</a:t>
            </a:r>
          </a:p>
          <a:p>
            <a:endParaRPr lang="en-US" dirty="0"/>
          </a:p>
        </p:txBody>
      </p:sp>
      <p:sp>
        <p:nvSpPr>
          <p:cNvPr id="4" name="Slide Number Placeholder 3"/>
          <p:cNvSpPr>
            <a:spLocks noGrp="1"/>
          </p:cNvSpPr>
          <p:nvPr>
            <p:ph type="sldNum" sz="quarter" idx="5"/>
          </p:nvPr>
        </p:nvSpPr>
        <p:spPr/>
        <p:txBody>
          <a:bodyPr/>
          <a:lstStyle/>
          <a:p>
            <a:fld id="{3E8A712F-AC19-49EC-A80D-70C4F5188F7A}" type="slidenum">
              <a:rPr lang="en-US" smtClean="0"/>
              <a:t>5</a:t>
            </a:fld>
            <a:endParaRPr lang="en-US"/>
          </a:p>
        </p:txBody>
      </p:sp>
    </p:spTree>
    <p:extLst>
      <p:ext uri="{BB962C8B-B14F-4D97-AF65-F5344CB8AC3E}">
        <p14:creationId xmlns:p14="http://schemas.microsoft.com/office/powerpoint/2010/main" val="134560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When business moves online, they get hold of a large pool of data that clients do not even realize their information is used. However, not every data is relevant for the organization, but Alibaba utilizes real time data and uses proper algorithms to analyze. For example, Alibaba microloan business provides individuals loans on a data-driven basis (Zeng, 2018). However, they linked the Ant finance with Alipay for easy analysis of clients’ data including transaction data. Although clients are not asked to provide this information, the company already has it; they can evaluate the transactions data and realize how good their small businesses operate as well as compare the good and bad borrowers hence developing credit scores. Furthermore, Taobao uses communication data between buyers and sellers to improve customer experience.</a:t>
            </a:r>
          </a:p>
          <a:p>
            <a:endParaRPr lang="en-US" dirty="0"/>
          </a:p>
        </p:txBody>
      </p:sp>
      <p:sp>
        <p:nvSpPr>
          <p:cNvPr id="4" name="Slide Number Placeholder 3"/>
          <p:cNvSpPr>
            <a:spLocks noGrp="1"/>
          </p:cNvSpPr>
          <p:nvPr>
            <p:ph type="sldNum" sz="quarter" idx="5"/>
          </p:nvPr>
        </p:nvSpPr>
        <p:spPr/>
        <p:txBody>
          <a:bodyPr/>
          <a:lstStyle/>
          <a:p>
            <a:fld id="{3E8A712F-AC19-49EC-A80D-70C4F5188F7A}" type="slidenum">
              <a:rPr lang="en-US" smtClean="0"/>
              <a:t>6</a:t>
            </a:fld>
            <a:endParaRPr lang="en-US"/>
          </a:p>
        </p:txBody>
      </p:sp>
    </p:spTree>
    <p:extLst>
      <p:ext uri="{BB962C8B-B14F-4D97-AF65-F5344CB8AC3E}">
        <p14:creationId xmlns:p14="http://schemas.microsoft.com/office/powerpoint/2010/main" val="121257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Alibaba started as an online business; however, every business operates to satisfy their customers and earn income. Therefore, the Alibaba group have utilized several monetization strategies to enhance their revenues, for instance involving other sellers in their platform and earning a commission. Also, Alibaba has several business segments that add to their income streams such as digital media and entertainment and cloud computing. Ant finance also provides loans and allows the company to earn through interests. However, data must be available and analyzed using suitable algorithms to make better decisions. Alibaba utilizes passive data which is collected in real-time to enhance the customer experience. Furthermore, real-time data increases the quality of decision making thus helping buyers gain competitive advantage.</a:t>
            </a:r>
          </a:p>
          <a:p>
            <a:endParaRPr lang="en-US" dirty="0"/>
          </a:p>
        </p:txBody>
      </p:sp>
      <p:sp>
        <p:nvSpPr>
          <p:cNvPr id="4" name="Slide Number Placeholder 3"/>
          <p:cNvSpPr>
            <a:spLocks noGrp="1"/>
          </p:cNvSpPr>
          <p:nvPr>
            <p:ph type="sldNum" sz="quarter" idx="5"/>
          </p:nvPr>
        </p:nvSpPr>
        <p:spPr/>
        <p:txBody>
          <a:bodyPr/>
          <a:lstStyle/>
          <a:p>
            <a:fld id="{3E8A712F-AC19-49EC-A80D-70C4F5188F7A}" type="slidenum">
              <a:rPr lang="en-US" smtClean="0"/>
              <a:t>7</a:t>
            </a:fld>
            <a:endParaRPr lang="en-US"/>
          </a:p>
        </p:txBody>
      </p:sp>
    </p:spTree>
    <p:extLst>
      <p:ext uri="{BB962C8B-B14F-4D97-AF65-F5344CB8AC3E}">
        <p14:creationId xmlns:p14="http://schemas.microsoft.com/office/powerpoint/2010/main" val="2491914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C574F0D-679F-4706-A89D-9D1679F8161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1851991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574F0D-679F-4706-A89D-9D1679F8161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3350524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574F0D-679F-4706-A89D-9D1679F8161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2440528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C574F0D-679F-4706-A89D-9D1679F81619}"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2944717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574F0D-679F-4706-A89D-9D1679F81619}" type="datetimeFigureOut">
              <a:rPr lang="en-US" smtClean="0"/>
              <a:t>10/5/2020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3399469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C574F0D-679F-4706-A89D-9D1679F81619}" type="datetimeFigureOut">
              <a:rPr lang="en-US" smtClean="0"/>
              <a:t>10/5/2020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4046551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574F0D-679F-4706-A89D-9D1679F81619}" type="datetimeFigureOut">
              <a:rPr lang="en-US" smtClean="0"/>
              <a:t>10/5/2020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39073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C574F0D-679F-4706-A89D-9D1679F81619}"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355499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C574F0D-679F-4706-A89D-9D1679F81619}" type="datetimeFigureOut">
              <a:rPr lang="en-US" smtClean="0"/>
              <a:t>10/5/2020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4089517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574F0D-679F-4706-A89D-9D1679F8161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3246592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574F0D-679F-4706-A89D-9D1679F8161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722796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574F0D-679F-4706-A89D-9D1679F8161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29463678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574F0D-679F-4706-A89D-9D1679F8161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590491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C574F0D-679F-4706-A89D-9D1679F8161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3545972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574F0D-679F-4706-A89D-9D1679F8161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10195237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574F0D-679F-4706-A89D-9D1679F81619}" type="datetimeFigureOut">
              <a:rPr lang="en-US" smtClean="0"/>
              <a:t>10/5/2020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602496-3575-4391-8233-7AFCFA33A14A}" type="slidenum">
              <a:rPr lang="en-US" smtClean="0"/>
              <a:t>‹#›</a:t>
            </a:fld>
            <a:endParaRPr lang="en-US"/>
          </a:p>
        </p:txBody>
      </p:sp>
    </p:spTree>
    <p:extLst>
      <p:ext uri="{BB962C8B-B14F-4D97-AF65-F5344CB8AC3E}">
        <p14:creationId xmlns:p14="http://schemas.microsoft.com/office/powerpoint/2010/main" val="2692364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C574F0D-679F-4706-A89D-9D1679F81619}" type="datetimeFigureOut">
              <a:rPr lang="en-US" smtClean="0"/>
              <a:t>10/5/2020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E602496-3575-4391-8233-7AFCFA33A14A}" type="slidenum">
              <a:rPr lang="en-US" smtClean="0"/>
              <a:t>‹#›</a:t>
            </a:fld>
            <a:endParaRPr lang="en-US"/>
          </a:p>
        </p:txBody>
      </p:sp>
    </p:spTree>
    <p:extLst>
      <p:ext uri="{BB962C8B-B14F-4D97-AF65-F5344CB8AC3E}">
        <p14:creationId xmlns:p14="http://schemas.microsoft.com/office/powerpoint/2010/main" val="24236491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hbr.org/2018/09/alibaba-and-the-future-of-busines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7D704D-8D30-428F-A9E6-4E7A8DBA4C4C}"/>
              </a:ext>
            </a:extLst>
          </p:cNvPr>
          <p:cNvSpPr>
            <a:spLocks noGrp="1"/>
          </p:cNvSpPr>
          <p:nvPr>
            <p:ph type="ctr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Monetization Strategies and Type of Data Used in Alibaba</a:t>
            </a:r>
          </a:p>
        </p:txBody>
      </p:sp>
      <p:sp>
        <p:nvSpPr>
          <p:cNvPr id="3" name="Subtitle 2">
            <a:extLst>
              <a:ext uri="{FF2B5EF4-FFF2-40B4-BE49-F238E27FC236}">
                <a16:creationId xmlns:a16="http://schemas.microsoft.com/office/drawing/2014/main" xmlns="" id="{9C677CC4-2D2B-4898-90FA-D91095C2F22A}"/>
              </a:ext>
            </a:extLst>
          </p:cNvPr>
          <p:cNvSpPr>
            <a:spLocks noGrp="1"/>
          </p:cNvSpPr>
          <p:nvPr>
            <p:ph type="subTitle"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Student’s Name</a:t>
            </a:r>
          </a:p>
          <a:p>
            <a:r>
              <a:rPr lang="en-US" dirty="0">
                <a:latin typeface="Times New Roman" panose="02020603050405020304" pitchFamily="18" charset="0"/>
                <a:cs typeface="Times New Roman" panose="02020603050405020304" pitchFamily="18" charset="0"/>
              </a:rPr>
              <a:t>Institutional Affiliations</a:t>
            </a:r>
          </a:p>
          <a:p>
            <a:r>
              <a:rPr lang="en-US"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1843351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16005E-498A-4816-9F28-5B3CDFAC0782}"/>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xmlns="" id="{71B94168-648F-4E1D-AA00-41B324BE8127}"/>
              </a:ext>
            </a:extLst>
          </p:cNvPr>
          <p:cNvSpPr>
            <a:spLocks noGrp="1"/>
          </p:cNvSpPr>
          <p:nvPr>
            <p:ph idx="1"/>
          </p:nvPr>
        </p:nvSpPr>
        <p:spPr>
          <a:xfrm>
            <a:off x="677334" y="2160589"/>
            <a:ext cx="8596668" cy="4449761"/>
          </a:xfrm>
        </p:spPr>
        <p:txBody>
          <a:bodyPr>
            <a:normAutofit/>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Alibaba started as an online platform and easy access to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data</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Monetization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strategies used are many, including Ant finance microloan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business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Large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quantities of data require storage that Alibaba monetizes it using cloud computing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business</a:t>
            </a:r>
          </a:p>
          <a:p>
            <a:pPr marR="0">
              <a:lnSpc>
                <a:spcPct val="200000"/>
              </a:lnSpc>
              <a:spcBef>
                <a:spcPts val="0"/>
              </a:spcBef>
              <a:spcAft>
                <a:spcPts val="800"/>
              </a:spcAft>
              <a:buFont typeface="Wingdings" panose="05000000000000000000" pitchFamily="2" charset="2"/>
              <a:buChar char="Ø"/>
            </a:pPr>
            <a:r>
              <a:rPr lang="en-US" sz="1800" dirty="0" err="1" smtClean="0">
                <a:effectLst/>
                <a:latin typeface="Times New Roman" panose="02020603050405020304" pitchFamily="18" charset="0"/>
                <a:ea typeface="Calibri" panose="020F0502020204030204" pitchFamily="34" charset="0"/>
                <a:cs typeface="Times New Roman" panose="02020603050405020304" pitchFamily="18" charset="0"/>
              </a:rPr>
              <a:t>Alibaba</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collects real-time passive data from their clients in different ways such as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communication</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passive data is analyzed using suitable algorithms for easy decision making</a:t>
            </a:r>
          </a:p>
          <a:p>
            <a:pPr>
              <a:lnSpc>
                <a:spcPct val="200000"/>
              </a:lnSpc>
            </a:pPr>
            <a:endParaRPr lang="en-US" dirty="0"/>
          </a:p>
        </p:txBody>
      </p:sp>
    </p:spTree>
    <p:extLst>
      <p:ext uri="{BB962C8B-B14F-4D97-AF65-F5344CB8AC3E}">
        <p14:creationId xmlns:p14="http://schemas.microsoft.com/office/powerpoint/2010/main" val="1624046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9DD954-8608-430D-8D71-12DDAFACF9F5}"/>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Alibaba Monetization Segments</a:t>
            </a:r>
          </a:p>
        </p:txBody>
      </p:sp>
      <p:sp>
        <p:nvSpPr>
          <p:cNvPr id="3" name="Content Placeholder 2">
            <a:extLst>
              <a:ext uri="{FF2B5EF4-FFF2-40B4-BE49-F238E27FC236}">
                <a16:creationId xmlns:a16="http://schemas.microsoft.com/office/drawing/2014/main" xmlns="" id="{82E2B535-22A9-4D54-9DEF-523E16C3B049}"/>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Cloud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computing</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Finance</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Digital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media and entertainment (Zeng,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2018)</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Wholesale commerce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Retail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marketplaces</a:t>
            </a:r>
          </a:p>
          <a:p>
            <a:pPr>
              <a:lnSpc>
                <a:spcPct val="200000"/>
              </a:lnSpc>
            </a:pPr>
            <a:endParaRPr lang="en-US" dirty="0"/>
          </a:p>
        </p:txBody>
      </p:sp>
    </p:spTree>
    <p:extLst>
      <p:ext uri="{BB962C8B-B14F-4D97-AF65-F5344CB8AC3E}">
        <p14:creationId xmlns:p14="http://schemas.microsoft.com/office/powerpoint/2010/main" val="3768380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B1344F-0254-4865-9BC7-4AB9607E704F}"/>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Alibaba E-commerce</a:t>
            </a:r>
          </a:p>
        </p:txBody>
      </p:sp>
      <p:sp>
        <p:nvSpPr>
          <p:cNvPr id="3" name="Content Placeholder 2">
            <a:extLst>
              <a:ext uri="{FF2B5EF4-FFF2-40B4-BE49-F238E27FC236}">
                <a16:creationId xmlns:a16="http://schemas.microsoft.com/office/drawing/2014/main" xmlns="" id="{95C3821A-E0CC-4F4E-BF2B-D42CD88A47E9}"/>
              </a:ext>
            </a:extLst>
          </p:cNvPr>
          <p:cNvSpPr>
            <a:spLocks noGrp="1"/>
          </p:cNvSpPr>
          <p:nvPr>
            <p:ph idx="1"/>
          </p:nvPr>
        </p:nvSpPr>
        <p:spPr/>
        <p:txBody>
          <a:bodyPr/>
          <a:lstStyle/>
          <a:p>
            <a:pPr>
              <a:lnSpc>
                <a:spcPct val="200000"/>
              </a:lnSpc>
              <a:buFont typeface="Wingdings" panose="05000000000000000000" pitchFamily="2" charset="2"/>
              <a:buChar char="Ø"/>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Taobao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Marketplace</a:t>
            </a:r>
          </a:p>
          <a:p>
            <a:pPr>
              <a:lnSpc>
                <a:spcPct val="200000"/>
              </a:lnSpc>
              <a:buFont typeface="Wingdings" panose="05000000000000000000" pitchFamily="2" charset="2"/>
              <a:buChar char="Ø"/>
            </a:pPr>
            <a:r>
              <a:rPr lang="en-US" sz="1800" dirty="0" err="1" smtClean="0">
                <a:effectLst/>
                <a:latin typeface="Times New Roman" panose="02020603050405020304" pitchFamily="18" charset="0"/>
                <a:ea typeface="Calibri" panose="020F0502020204030204" pitchFamily="34" charset="0"/>
                <a:cs typeface="Times New Roman" panose="02020603050405020304" pitchFamily="18" charset="0"/>
              </a:rPr>
              <a:t>Tmall</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buFont typeface="Wingdings" panose="05000000000000000000" pitchFamily="2" charset="2"/>
              <a:buChar char="Ø"/>
            </a:pPr>
            <a:r>
              <a:rPr lang="en-US" sz="1800" dirty="0" err="1" smtClean="0">
                <a:effectLst/>
                <a:latin typeface="Times New Roman" panose="02020603050405020304" pitchFamily="18" charset="0"/>
                <a:ea typeface="Calibri" panose="020F0502020204030204" pitchFamily="34" charset="0"/>
                <a:cs typeface="Times New Roman" panose="02020603050405020304" pitchFamily="18" charset="0"/>
              </a:rPr>
              <a:t>Aliexpress</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Alibaba.com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(Zeng, 2018)</a:t>
            </a:r>
          </a:p>
          <a:p>
            <a:pPr>
              <a:lnSpc>
                <a:spcPct val="200000"/>
              </a:lnSpc>
            </a:pPr>
            <a:endParaRPr lang="en-US" dirty="0"/>
          </a:p>
        </p:txBody>
      </p:sp>
    </p:spTree>
    <p:extLst>
      <p:ext uri="{BB962C8B-B14F-4D97-AF65-F5344CB8AC3E}">
        <p14:creationId xmlns:p14="http://schemas.microsoft.com/office/powerpoint/2010/main" val="770491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720FF5-B971-4798-8351-1DE8A0E37096}"/>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Data-Driven Approach</a:t>
            </a:r>
          </a:p>
        </p:txBody>
      </p:sp>
      <p:sp>
        <p:nvSpPr>
          <p:cNvPr id="3" name="Content Placeholder 2">
            <a:extLst>
              <a:ext uri="{FF2B5EF4-FFF2-40B4-BE49-F238E27FC236}">
                <a16:creationId xmlns:a16="http://schemas.microsoft.com/office/drawing/2014/main" xmlns="" id="{3E993885-4D2F-4BBB-9ACD-75A6C46B0A7E}"/>
              </a:ext>
            </a:extLst>
          </p:cNvPr>
          <p:cNvSpPr>
            <a:spLocks noGrp="1"/>
          </p:cNvSpPr>
          <p:nvPr>
            <p:ph idx="1"/>
          </p:nvPr>
        </p:nvSpPr>
        <p:spPr/>
        <p:txBody>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development of an online e-commerce ecosystem required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interaction</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provision and access of all resources required by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customers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network of all users is data-driven (Zeng,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2018)</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Every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data collected is analyzed and help improve customer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experience</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Online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network and machine learning technologies are used to control real-time data</a:t>
            </a:r>
          </a:p>
          <a:p>
            <a:pPr>
              <a:lnSpc>
                <a:spcPct val="200000"/>
              </a:lnSpc>
            </a:pPr>
            <a:endParaRPr lang="en-US" dirty="0"/>
          </a:p>
        </p:txBody>
      </p:sp>
    </p:spTree>
    <p:extLst>
      <p:ext uri="{BB962C8B-B14F-4D97-AF65-F5344CB8AC3E}">
        <p14:creationId xmlns:p14="http://schemas.microsoft.com/office/powerpoint/2010/main" val="2538854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75756E-DE16-495C-9F6A-8518A5C2B65A}"/>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Passive Data Used</a:t>
            </a:r>
          </a:p>
        </p:txBody>
      </p:sp>
      <p:sp>
        <p:nvSpPr>
          <p:cNvPr id="3" name="Content Placeholder 2">
            <a:extLst>
              <a:ext uri="{FF2B5EF4-FFF2-40B4-BE49-F238E27FC236}">
                <a16:creationId xmlns:a16="http://schemas.microsoft.com/office/drawing/2014/main" xmlns="" id="{7CE5C7CD-0FFB-44C0-9366-2B53FB067CBD}"/>
              </a:ext>
            </a:extLst>
          </p:cNvPr>
          <p:cNvSpPr>
            <a:spLocks noGrp="1"/>
          </p:cNvSpPr>
          <p:nvPr>
            <p:ph idx="1"/>
          </p:nvPr>
        </p:nvSpPr>
        <p:spPr/>
        <p:txBody>
          <a:bodyPr>
            <a:normAutofit lnSpcReduction="100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business operating online allows it to have an overflow of data that are useful in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decision-making</a:t>
            </a:r>
          </a:p>
          <a:p>
            <a:pPr marR="0">
              <a:lnSpc>
                <a:spcPct val="200000"/>
              </a:lnSpc>
              <a:spcBef>
                <a:spcPts val="0"/>
              </a:spcBef>
              <a:spcAft>
                <a:spcPts val="800"/>
              </a:spcAft>
              <a:buFont typeface="Wingdings" panose="05000000000000000000" pitchFamily="2" charset="2"/>
              <a:buChar char="Ø"/>
            </a:pPr>
            <a:r>
              <a:rPr lang="en-US" sz="1800" dirty="0" err="1" smtClean="0">
                <a:effectLst/>
                <a:latin typeface="Times New Roman" panose="02020603050405020304" pitchFamily="18" charset="0"/>
                <a:ea typeface="Calibri" panose="020F0502020204030204" pitchFamily="34" charset="0"/>
                <a:cs typeface="Times New Roman" panose="02020603050405020304" pitchFamily="18" charset="0"/>
              </a:rPr>
              <a:t>Alibaba</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microloan business provides loans on data driven basis (Zeng,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2018)</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company utilizes probabilistic algorithms to evaluate transaction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data</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data is used to compare good and bad borrowers and develop credit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scores</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Communication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between buyers and sellers also assessed</a:t>
            </a:r>
          </a:p>
          <a:p>
            <a:pPr>
              <a:lnSpc>
                <a:spcPct val="200000"/>
              </a:lnSpc>
            </a:pPr>
            <a:endParaRPr lang="en-US" dirty="0"/>
          </a:p>
        </p:txBody>
      </p:sp>
    </p:spTree>
    <p:extLst>
      <p:ext uri="{BB962C8B-B14F-4D97-AF65-F5344CB8AC3E}">
        <p14:creationId xmlns:p14="http://schemas.microsoft.com/office/powerpoint/2010/main" val="1562467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8A2EA3-0C6E-49FD-AAE8-E5BEAC5D687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xmlns="" id="{BD21E886-8497-4194-9547-DE023F57DFE1}"/>
              </a:ext>
            </a:extLst>
          </p:cNvPr>
          <p:cNvSpPr>
            <a:spLocks noGrp="1"/>
          </p:cNvSpPr>
          <p:nvPr>
            <p:ph idx="1"/>
          </p:nvPr>
        </p:nvSpPr>
        <p:spPr/>
        <p:txBody>
          <a:bodyPr>
            <a:normAutofit lnSpcReduction="10000"/>
          </a:bodyPr>
          <a:lstStyle/>
          <a:p>
            <a:pPr marR="0">
              <a:lnSpc>
                <a:spcPct val="200000"/>
              </a:lnSpc>
              <a:spcBef>
                <a:spcPts val="0"/>
              </a:spcBef>
              <a:spcAft>
                <a:spcPts val="800"/>
              </a:spcAft>
              <a:buFont typeface="Wingdings" panose="05000000000000000000" pitchFamily="2" charset="2"/>
              <a:buChar char="Ø"/>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Every business operates to earn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revenue</a:t>
            </a:r>
          </a:p>
          <a:p>
            <a:pPr marR="0">
              <a:lnSpc>
                <a:spcPct val="200000"/>
              </a:lnSpc>
              <a:spcBef>
                <a:spcPts val="0"/>
              </a:spcBef>
              <a:spcAft>
                <a:spcPts val="800"/>
              </a:spcAft>
              <a:buFont typeface="Wingdings" panose="05000000000000000000" pitchFamily="2" charset="2"/>
              <a:buChar char="Ø"/>
            </a:pPr>
            <a:r>
              <a:rPr lang="en-US" sz="1800" dirty="0" err="1" smtClean="0">
                <a:effectLst/>
                <a:latin typeface="Times New Roman" panose="02020603050405020304" pitchFamily="18" charset="0"/>
                <a:ea typeface="Calibri" panose="020F0502020204030204" pitchFamily="34" charset="0"/>
                <a:cs typeface="Times New Roman" panose="02020603050405020304" pitchFamily="18" charset="0"/>
              </a:rPr>
              <a:t>Alibaba</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has utilized several monetization strategies, including both wholesale and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retail</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Ant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Finance also provides revenue through interest </a:t>
            </a:r>
            <a:endParaRPr lang="en-US" sz="1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Passive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real-time data is used to enhance customer experience and decision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making</a:t>
            </a:r>
          </a:p>
          <a:p>
            <a:pPr marR="0">
              <a:lnSpc>
                <a:spcPct val="200000"/>
              </a:lnSpc>
              <a:spcBef>
                <a:spcPts val="0"/>
              </a:spcBef>
              <a:spcAft>
                <a:spcPts val="800"/>
              </a:spcAft>
              <a:buFont typeface="Wingdings" panose="05000000000000000000" pitchFamily="2" charset="2"/>
              <a:buChar char="Ø"/>
            </a:pP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Real-time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data improves the quality of decision making hence gaining competitive advantage</a:t>
            </a:r>
          </a:p>
          <a:p>
            <a:pPr>
              <a:lnSpc>
                <a:spcPct val="200000"/>
              </a:lnSpc>
            </a:pPr>
            <a:endParaRPr lang="en-US" dirty="0"/>
          </a:p>
        </p:txBody>
      </p:sp>
    </p:spTree>
    <p:extLst>
      <p:ext uri="{BB962C8B-B14F-4D97-AF65-F5344CB8AC3E}">
        <p14:creationId xmlns:p14="http://schemas.microsoft.com/office/powerpoint/2010/main" val="651535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6C245C-FC43-4B07-B1A7-8E04D5506B19}"/>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a:t>
            </a:r>
            <a:r>
              <a:rPr lang="en-US" dirty="0"/>
              <a:t> </a:t>
            </a:r>
          </a:p>
        </p:txBody>
      </p:sp>
      <p:sp>
        <p:nvSpPr>
          <p:cNvPr id="3" name="Content Placeholder 2">
            <a:extLst>
              <a:ext uri="{FF2B5EF4-FFF2-40B4-BE49-F238E27FC236}">
                <a16:creationId xmlns:a16="http://schemas.microsoft.com/office/drawing/2014/main" xmlns="" id="{C083FFCE-33DC-4136-BE86-51D6F17D6172}"/>
              </a:ext>
            </a:extLst>
          </p:cNvPr>
          <p:cNvSpPr>
            <a:spLocks noGrp="1"/>
          </p:cNvSpPr>
          <p:nvPr>
            <p:ph idx="1"/>
          </p:nvPr>
        </p:nvSpPr>
        <p:spPr/>
        <p:txBody>
          <a:bodyPr/>
          <a:lstStyle/>
          <a:p>
            <a:pPr marL="0" indent="0">
              <a:lnSpc>
                <a:spcPct val="200000"/>
              </a:lnSpc>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Zeng, M. (2018). Alibaba and the Future of Business. Harvard Business Review. </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u="sng" dirty="0" smtClean="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a:t>
            </a:r>
            <a:r>
              <a:rPr lang="en-US" sz="18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://hbr.org/2018/09/alibaba-and-the-future-of-business</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pPr>
            <a:endParaRPr lang="en-US" dirty="0"/>
          </a:p>
        </p:txBody>
      </p:sp>
    </p:spTree>
    <p:extLst>
      <p:ext uri="{BB962C8B-B14F-4D97-AF65-F5344CB8AC3E}">
        <p14:creationId xmlns:p14="http://schemas.microsoft.com/office/powerpoint/2010/main" val="405139692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31</TotalTime>
  <Words>1133</Words>
  <Application>Microsoft Office PowerPoint</Application>
  <PresentationFormat>Widescreen</PresentationFormat>
  <Paragraphs>55</Paragraphs>
  <Slides>8</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Times New Roman</vt:lpstr>
      <vt:lpstr>Trebuchet MS</vt:lpstr>
      <vt:lpstr>Wingdings</vt:lpstr>
      <vt:lpstr>Wingdings 3</vt:lpstr>
      <vt:lpstr>Facet</vt:lpstr>
      <vt:lpstr>Monetization Strategies and Type of Data Used in Alibaba</vt:lpstr>
      <vt:lpstr>Introduction</vt:lpstr>
      <vt:lpstr>Alibaba Monetization Segments</vt:lpstr>
      <vt:lpstr>Alibaba E-commerce</vt:lpstr>
      <vt:lpstr>Data-Driven Approach</vt:lpstr>
      <vt:lpstr>Passive Data Used</vt:lpstr>
      <vt:lpstr>Conclusion</vt:lpstr>
      <vt:lpstr>Reference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Monetization Strategies and Type of Data Used in Alibaba</dc:title>
  <dc:creator>Robert Mwaura</dc:creator>
  <cp:lastModifiedBy>LAPTOP</cp:lastModifiedBy>
  <cp:revision>7</cp:revision>
  <dcterms:created xsi:type="dcterms:W3CDTF">2020-10-05T10:25:14Z</dcterms:created>
  <dcterms:modified xsi:type="dcterms:W3CDTF">2020-10-05T11:29:44Z</dcterms:modified>
</cp:coreProperties>
</file>